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85BB-8B07-4DC9-86F3-2A225C777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61872"/>
            <a:ext cx="7638222" cy="2852928"/>
          </a:xfrm>
        </p:spPr>
        <p:txBody>
          <a:bodyPr anchor="b">
            <a:normAutofit/>
          </a:bodyPr>
          <a:lstStyle>
            <a:lvl1pPr algn="l">
              <a:lnSpc>
                <a:spcPct val="130000"/>
              </a:lnSpc>
              <a:defRPr sz="3600" spc="1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D496A-6E7A-4923-8ED5-B4164125D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681728"/>
            <a:ext cx="7638222" cy="929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3D20-43DC-4C14-8CFF-18545AED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FC300-5AFC-418B-85FD-EFA94BD7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C7E81-ED3C-4DB0-8E74-AD2A87E6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C817C9-850F-4FB6-B93B-CF3076C4A5C1}"/>
              </a:ext>
            </a:extLst>
          </p:cNvPr>
          <p:cNvGrpSpPr/>
          <p:nvPr/>
        </p:nvGrpSpPr>
        <p:grpSpPr>
          <a:xfrm flipH="1">
            <a:off x="0" y="0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9433A8-B67D-4675-AFDE-131069A709FC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CD1C45-6A4D-4237-B39C-2D58F401A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653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58AD-1CAD-45B3-B83D-DC9D33CD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53F2E-0397-4423-8A88-D0059DEAF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ADDE1-7025-4FA9-822D-48168508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A73E0-F328-46DC-98BE-CA0981F7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52226-010C-494F-8BE8-BF91F355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F89E9C4-9D18-4529-BC0C-68EAE507CDF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7DF5937-0C03-4786-AB62-3CF7CECB92D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AD93DB-2DB0-4B2D-884B-6EC453443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42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635D0-31D9-44E1-911D-F7D5D5400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53914" y="624313"/>
            <a:ext cx="2537986" cy="550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F9230-1FA4-439D-A800-B5F006F07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0100" y="624313"/>
            <a:ext cx="7816542" cy="55097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AB2A3-7055-43AF-8BAB-0A9B7444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A1821-A311-49CD-BCB4-B4BC8866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7C6A8-813A-486A-AA90-AB28935F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8C7A17-06CC-442C-A876-A51B2B55650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4C1798A-2980-4F34-8355-7BCB6B295322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D7542C-E4AE-488F-BC75-2E7ED8391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66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5F8D-0421-4AEC-9C40-A13163EC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37680-115A-411F-AEF6-4AC2096B4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CC193-1304-4D0F-8331-14D4EC08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455C1-CD32-4050-BAFF-51CC6B62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F608-FF11-4CBE-B717-5D56AE67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BD23A02E-6DCF-427A-8CFD-281B2185C7F0}"/>
              </a:ext>
            </a:extLst>
          </p:cNvPr>
          <p:cNvSpPr/>
          <p:nvPr/>
        </p:nvSpPr>
        <p:spPr>
          <a:xfrm>
            <a:off x="3242985" y="511814"/>
            <a:ext cx="5706031" cy="57060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222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B4C32-F19C-44F3-8EF8-1F506D74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192" y="1709738"/>
            <a:ext cx="4893617" cy="25538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89729-131C-4F78-9DAA-E9EE28EA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2249" y="4540468"/>
            <a:ext cx="4067503" cy="1154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cap="all" spc="6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4E608-AC1F-41FB-974A-BD619C6C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86158-8B03-45C3-891D-0357B198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B054-E8A2-43FD-B0FB-B1CCFA4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7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4AA7-6D5A-402E-AD1A-880F2BDB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D32B6-F9D8-4A43-B52C-336CFAB00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976" y="2019299"/>
            <a:ext cx="4995019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0CDD9-5742-4A34-BA72-7CCA72D9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3718" y="2019299"/>
            <a:ext cx="5027954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83AA-D2AB-4385-A91F-870CB656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AAD9C-5CA2-4DA1-84D3-B183897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AB3C7-9574-47BC-932D-782BEE99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4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C468-781B-4BC5-8DEA-B9EF2BF9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460" y="369168"/>
            <a:ext cx="10458729" cy="143981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223F-48E4-491D-AB5D-5FC8A0C56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0101" y="1843067"/>
            <a:ext cx="5007894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6B764-4B87-42FF-ABAA-69B07B88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101" y="2505075"/>
            <a:ext cx="5007894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357B9-406F-4BF9-B8FB-C53421EEF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061" y="1843067"/>
            <a:ext cx="4994128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0462B-1939-4DAA-A7DD-6BDC95054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6061" y="2505075"/>
            <a:ext cx="499412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6C938B-C4C2-4FA9-85CA-9CD742CD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AD8886-0D28-4D49-8D43-151D37E9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2FDDE8-E9F8-4B6C-9A40-829617A7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1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E3D8-6C35-428B-B2F2-251FDE10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983769"/>
            <a:ext cx="10094770" cy="1180574"/>
          </a:xfrm>
          <a:solidFill>
            <a:schemeClr val="accent1">
              <a:lumMod val="20000"/>
              <a:lumOff val="80000"/>
            </a:schemeClr>
          </a:solidFill>
          <a:effectLst>
            <a:outerShdw dist="165100" dir="18900000" algn="bl" rotWithShape="0">
              <a:prstClr val="black"/>
            </a:outerShdw>
          </a:effectLst>
        </p:spPr>
        <p:txBody>
          <a:bodyPr/>
          <a:lstStyle>
            <a:lvl1pPr marL="18288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B8015-E11A-42CA-AE88-7BD73F87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09078-34CA-45CD-B479-03906A26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03258-F989-47B2-A643-A60CD8A7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6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A2F31-48B6-40CE-A364-3CE73FD8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EEA00-F166-41EB-9331-CA99BB70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B051F-F8FC-4FF6-9783-45F9FE7A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5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8635-A5AF-48F4-8CD2-FB0E0111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5E0E-DCC0-4781-A608-962B1241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826" y="987425"/>
            <a:ext cx="604556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F43E-3D50-4A1C-A289-B3D0DD0E7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70E3A-6639-4EA0-8305-C1899DAB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FD57-4189-42FB-B29E-96366E51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5E2EC-8483-4FBC-9D29-C19025FA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E581-A090-4AE9-9965-B06BDB52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39DEF4-262F-4ACF-9B29-3D4B819E7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3969" y="987425"/>
            <a:ext cx="569450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D7CBB-7A6F-441E-9072-2494B952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59692-77BE-4A7D-AA70-635007A6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9A4DA-63AF-4D6A-98DB-E1D0AC74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B7958-B19B-4C23-A82F-DD4E4B91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7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DAE1-1F65-43B8-A400-95E6DEED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61" y="365125"/>
            <a:ext cx="10357666" cy="1438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5C993-A44B-4C2D-818E-4C9000BB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21B6E-ECC6-47D0-9C14-812B746F1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5014" y="63420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E6171E64-FE02-4DE5-B72F-53C3706641C3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9A716-DEA9-48A9-A5BC-0F392D2B4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96200" y="6342042"/>
            <a:ext cx="34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CB69E-A0E4-4558-9C62-4CD8CDD2A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6329" y="6342042"/>
            <a:ext cx="52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6ECC43-D65E-4A7B-A76B-D278A2184166}"/>
              </a:ext>
            </a:extLst>
          </p:cNvPr>
          <p:cNvGrpSpPr/>
          <p:nvPr/>
        </p:nvGrpSpPr>
        <p:grpSpPr>
          <a:xfrm flipV="1">
            <a:off x="11626076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EE443C5-5AB9-407B-A8C3-011BB14FEF0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38C9FA-DA5E-4785-8F4A-CA481A3A6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525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21" r:id="rId6"/>
    <p:sldLayoutId id="2147483716" r:id="rId7"/>
    <p:sldLayoutId id="2147483717" r:id="rId8"/>
    <p:sldLayoutId id="2147483718" r:id="rId9"/>
    <p:sldLayoutId id="2147483720" r:id="rId10"/>
    <p:sldLayoutId id="2147483719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sha.org.tw/Msite/tech/serch_inner.aspx?WorkLogID=11415W001022" TargetMode="External"/><Relationship Id="rId13" Type="http://schemas.openxmlformats.org/officeDocument/2006/relationships/hyperlink" Target="https://reurl.cc/W0W479" TargetMode="External"/><Relationship Id="rId18" Type="http://schemas.openxmlformats.org/officeDocument/2006/relationships/hyperlink" Target="https://isha.org.tw/Msite/tech/serch_inner.aspx?WorkLogID=11314F001111" TargetMode="External"/><Relationship Id="rId3" Type="http://schemas.openxmlformats.org/officeDocument/2006/relationships/hyperlink" Target="https://stusys-b.isha.org.tw/LA04.aspx?UnitID=A001&amp;Params1=0dnFfqicR/9LIxLFQPbuHQ==" TargetMode="External"/><Relationship Id="rId21" Type="http://schemas.openxmlformats.org/officeDocument/2006/relationships/hyperlink" Target="https://isha.org.tw/oJGRNJ" TargetMode="External"/><Relationship Id="rId7" Type="http://schemas.openxmlformats.org/officeDocument/2006/relationships/hyperlink" Target="https://reurl.cc/2Ky9VX" TargetMode="External"/><Relationship Id="rId12" Type="http://schemas.openxmlformats.org/officeDocument/2006/relationships/hyperlink" Target="https://reurl.cc/Z4qk6p" TargetMode="External"/><Relationship Id="rId17" Type="http://schemas.openxmlformats.org/officeDocument/2006/relationships/hyperlink" Target="https://isha.org.tw/IT6Y6N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s://isha.org.tw/Msite/tech/serch_inner.aspx?WorkLogID=11314F001094" TargetMode="External"/><Relationship Id="rId20" Type="http://schemas.openxmlformats.org/officeDocument/2006/relationships/hyperlink" Target="https://reurl.cc/VYlRG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sha.org.tw/0O6Dgt" TargetMode="External"/><Relationship Id="rId11" Type="http://schemas.openxmlformats.org/officeDocument/2006/relationships/hyperlink" Target="https://isha.org.tw/h0rHYu" TargetMode="External"/><Relationship Id="rId5" Type="http://schemas.openxmlformats.org/officeDocument/2006/relationships/hyperlink" Target="https://reurl.cc/1K7NL8" TargetMode="External"/><Relationship Id="rId15" Type="http://schemas.openxmlformats.org/officeDocument/2006/relationships/hyperlink" Target="https://isha.org.tw/xIYafO" TargetMode="External"/><Relationship Id="rId10" Type="http://schemas.openxmlformats.org/officeDocument/2006/relationships/hyperlink" Target="https://isha.org.tw/Msite/tech/serch_inner.aspx?WorkLogID=11314F001108" TargetMode="External"/><Relationship Id="rId19" Type="http://schemas.openxmlformats.org/officeDocument/2006/relationships/hyperlink" Target="https://isha.org.tw/cCZHIG" TargetMode="External"/><Relationship Id="rId4" Type="http://schemas.openxmlformats.org/officeDocument/2006/relationships/hyperlink" Target="https://isha.org.tw/Msite/tech/serch_inner.aspx?WorkLogID=11414G001038" TargetMode="External"/><Relationship Id="rId9" Type="http://schemas.openxmlformats.org/officeDocument/2006/relationships/hyperlink" Target="https://stusys-b.isha.org.tw/LA04.aspx?UnitID=A001&amp;Params1=nTCLkaOJXFCYOGIt0bImfg==" TargetMode="External"/><Relationship Id="rId14" Type="http://schemas.openxmlformats.org/officeDocument/2006/relationships/hyperlink" Target="https://isha.org.tw/Zdf70D" TargetMode="External"/><Relationship Id="rId22" Type="http://schemas.openxmlformats.org/officeDocument/2006/relationships/hyperlink" Target="https://reurl.cc/K8Dl4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sha.org.tw/ccDZBS" TargetMode="External"/><Relationship Id="rId3" Type="http://schemas.openxmlformats.org/officeDocument/2006/relationships/hyperlink" Target="https://reurl.cc/qG4RrE" TargetMode="External"/><Relationship Id="rId7" Type="http://schemas.openxmlformats.org/officeDocument/2006/relationships/hyperlink" Target="https://reurl.cc/nmXVYe" TargetMode="External"/><Relationship Id="rId12" Type="http://schemas.openxmlformats.org/officeDocument/2006/relationships/hyperlink" Target="https://isha.org.tw/aBTv2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eurl.cc/M35QQp" TargetMode="External"/><Relationship Id="rId11" Type="http://schemas.openxmlformats.org/officeDocument/2006/relationships/hyperlink" Target="https://isha.org.tw/Msite/tech/serch_inner.aspx?WorkLogID=11414G001049" TargetMode="External"/><Relationship Id="rId5" Type="http://schemas.openxmlformats.org/officeDocument/2006/relationships/hyperlink" Target="https://stusys-b.isha.org.tw/LA04.aspx?UnitID=A001&amp;Params1=3ucrgHt+q5uKW0faRWWxqg==" TargetMode="External"/><Relationship Id="rId10" Type="http://schemas.openxmlformats.org/officeDocument/2006/relationships/hyperlink" Target="https://reurl.cc/eMAWKR" TargetMode="External"/><Relationship Id="rId4" Type="http://schemas.openxmlformats.org/officeDocument/2006/relationships/hyperlink" Target="https://isha.org.tw/NFALhU" TargetMode="External"/><Relationship Id="rId9" Type="http://schemas.openxmlformats.org/officeDocument/2006/relationships/hyperlink" Target="https://reurl.cc/AMD2m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usys-b.isha.org.tw/LA04.aspx?UnitID=A001&amp;Params1=gXeHiD4EFgxZoyvEwft/9Q==" TargetMode="External"/><Relationship Id="rId13" Type="http://schemas.openxmlformats.org/officeDocument/2006/relationships/hyperlink" Target="https://isha.org.tw/Msite/tech/serch_inner.aspx?WorkLogID=11314F001070" TargetMode="External"/><Relationship Id="rId3" Type="http://schemas.openxmlformats.org/officeDocument/2006/relationships/hyperlink" Target="https://reurl.cc/9DLmxO" TargetMode="External"/><Relationship Id="rId7" Type="http://schemas.openxmlformats.org/officeDocument/2006/relationships/hyperlink" Target="https://reurl.cc/GnL2jd" TargetMode="External"/><Relationship Id="rId12" Type="http://schemas.openxmlformats.org/officeDocument/2006/relationships/hyperlink" Target="https://isha.org.tw/eiV6cb" TargetMode="External"/><Relationship Id="rId17" Type="http://schemas.openxmlformats.org/officeDocument/2006/relationships/hyperlink" Target="https://reurl.cc/QYxWzq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s://reurl.cc/0Knzr6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sha.org.tw/QCag0Q" TargetMode="External"/><Relationship Id="rId11" Type="http://schemas.openxmlformats.org/officeDocument/2006/relationships/hyperlink" Target="https://isha.org.tw/Msite/tech/serch_inner.aspx?WorkLogID=11410G001029" TargetMode="External"/><Relationship Id="rId5" Type="http://schemas.openxmlformats.org/officeDocument/2006/relationships/hyperlink" Target="https://stusys-b.isha.org.tw/LA04.aspx?UnitID=A001&amp;Params1=Ilx44pp9pbwr2wVMuvPSog==" TargetMode="External"/><Relationship Id="rId15" Type="http://schemas.openxmlformats.org/officeDocument/2006/relationships/hyperlink" Target="https://isha.org.tw/6cTPzI" TargetMode="External"/><Relationship Id="rId10" Type="http://schemas.openxmlformats.org/officeDocument/2006/relationships/hyperlink" Target="https://isha.org.tw/Msite/tech/serch_inner.aspx?WorkLogID=11314F001069" TargetMode="External"/><Relationship Id="rId4" Type="http://schemas.openxmlformats.org/officeDocument/2006/relationships/hyperlink" Target="https://reurl.cc/GnL2lx" TargetMode="External"/><Relationship Id="rId9" Type="http://schemas.openxmlformats.org/officeDocument/2006/relationships/hyperlink" Target="https://isha.org.tw/roi5OO" TargetMode="External"/><Relationship Id="rId14" Type="http://schemas.openxmlformats.org/officeDocument/2006/relationships/hyperlink" Target="https://reurl.cc/5Kade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71D21C-3F22-D916-8512-690748316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99224A-F219-4DF9-8183-F7C098A5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抽象紅色幾何圖樣">
            <a:extLst>
              <a:ext uri="{FF2B5EF4-FFF2-40B4-BE49-F238E27FC236}">
                <a16:creationId xmlns:a16="http://schemas.microsoft.com/office/drawing/2014/main" id="{010FAC12-1C53-C517-10E8-0331D25E7E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484" b="4247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CC3B9006-4406-4E2F-8B42-6A968FCC8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0993" y="1165193"/>
            <a:ext cx="4527613" cy="452761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8100000" algn="t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4EDC852-80B5-DB9A-1FBA-0C2579FF5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625" y="2093625"/>
            <a:ext cx="4192348" cy="2006601"/>
          </a:xfrm>
        </p:spPr>
        <p:txBody>
          <a:bodyPr>
            <a:normAutofit/>
          </a:bodyPr>
          <a:lstStyle/>
          <a:p>
            <a:pPr algn="ctr"/>
            <a:r>
              <a:rPr lang="zh-TW" altLang="zh-TW" sz="3200" b="1" dirty="0"/>
              <a:t>機械設備源頭管理法令制度之</a:t>
            </a:r>
            <a:br>
              <a:rPr lang="en-US" altLang="zh-TW" sz="3200" b="1" dirty="0"/>
            </a:br>
            <a:r>
              <a:rPr lang="zh-TW" altLang="zh-TW" sz="3200" b="1" dirty="0"/>
              <a:t>宣導活動</a:t>
            </a:r>
            <a:endParaRPr lang="zh-TW" altLang="en-US" sz="3200" dirty="0">
              <a:solidFill>
                <a:srgbClr val="00000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0C4E149-4F23-2984-A3F0-2DBFA392B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512" y="4262120"/>
            <a:ext cx="3231472" cy="90789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solidFill>
                  <a:srgbClr val="000000"/>
                </a:solidFill>
              </a:rPr>
              <a:t>活動報名網址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936A347-E0DA-35EE-58B8-4E689E21A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9549"/>
              </p:ext>
            </p:extLst>
          </p:nvPr>
        </p:nvGraphicFramePr>
        <p:xfrm>
          <a:off x="6371617" y="442610"/>
          <a:ext cx="5369668" cy="5972778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726148">
                  <a:extLst>
                    <a:ext uri="{9D8B030D-6E8A-4147-A177-3AD203B41FA5}">
                      <a16:colId xmlns:a16="http://schemas.microsoft.com/office/drawing/2014/main" val="1420161688"/>
                    </a:ext>
                  </a:extLst>
                </a:gridCol>
                <a:gridCol w="764365">
                  <a:extLst>
                    <a:ext uri="{9D8B030D-6E8A-4147-A177-3AD203B41FA5}">
                      <a16:colId xmlns:a16="http://schemas.microsoft.com/office/drawing/2014/main" val="868814727"/>
                    </a:ext>
                  </a:extLst>
                </a:gridCol>
                <a:gridCol w="1280313">
                  <a:extLst>
                    <a:ext uri="{9D8B030D-6E8A-4147-A177-3AD203B41FA5}">
                      <a16:colId xmlns:a16="http://schemas.microsoft.com/office/drawing/2014/main" val="3660808237"/>
                    </a:ext>
                  </a:extLst>
                </a:gridCol>
                <a:gridCol w="1299421">
                  <a:extLst>
                    <a:ext uri="{9D8B030D-6E8A-4147-A177-3AD203B41FA5}">
                      <a16:colId xmlns:a16="http://schemas.microsoft.com/office/drawing/2014/main" val="2380388314"/>
                    </a:ext>
                  </a:extLst>
                </a:gridCol>
                <a:gridCol w="1299421">
                  <a:extLst>
                    <a:ext uri="{9D8B030D-6E8A-4147-A177-3AD203B41FA5}">
                      <a16:colId xmlns:a16="http://schemas.microsoft.com/office/drawing/2014/main" val="1880302224"/>
                    </a:ext>
                  </a:extLst>
                </a:gridCol>
              </a:tblGrid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場次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日期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時間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職訓中心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報名網址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8219879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06/12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中壢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6649518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2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06/16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桃園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4529363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3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06/17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0900-1400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新北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4390983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4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06/18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0900-1400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9294350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5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06/19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臺中</a:t>
                      </a:r>
                      <a:r>
                        <a:rPr lang="en-US" altLang="zh-TW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龍井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9668621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6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07/01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0900-1400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新北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none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401188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7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07/07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中壢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7544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8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07/07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雲林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917363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9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07/15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彰化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6784395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07/31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臺中</a:t>
                      </a:r>
                      <a:r>
                        <a:rPr lang="en-US" altLang="zh-TW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龍井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9678863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11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08/05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臺南</a:t>
                      </a:r>
                      <a:r>
                        <a:rPr lang="en-US" altLang="zh-TW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成功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1716527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12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08/06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970361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08/07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5690811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14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08/11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1800-2200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雲林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6778367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15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08/18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彰化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2960375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16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08/26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雲林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7509301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17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09/12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2668712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18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09/19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新竹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2304905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19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09/22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彰化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8417038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20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09/22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1330-1730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臺南</a:t>
                      </a:r>
                      <a:r>
                        <a:rPr lang="en-US" altLang="zh-TW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2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樹谷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0258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56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99224A-F219-4DF9-8183-F7C098A5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抽象紅色幾何圖樣">
            <a:extLst>
              <a:ext uri="{FF2B5EF4-FFF2-40B4-BE49-F238E27FC236}">
                <a16:creationId xmlns:a16="http://schemas.microsoft.com/office/drawing/2014/main" id="{497ABAAD-DE57-96F3-7058-511D2EAAF8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484" b="4247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CC3B9006-4406-4E2F-8B42-6A968FCC8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0993" y="1165193"/>
            <a:ext cx="4527613" cy="452761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8100000" algn="t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51252F4-861E-EF02-049B-0273CE198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4306" y="2093625"/>
            <a:ext cx="4956434" cy="2006601"/>
          </a:xfrm>
        </p:spPr>
        <p:txBody>
          <a:bodyPr>
            <a:normAutofit/>
          </a:bodyPr>
          <a:lstStyle/>
          <a:p>
            <a:pPr algn="ctr"/>
            <a:r>
              <a:rPr lang="zh-TW" altLang="zh-TW" sz="3200" b="1" dirty="0"/>
              <a:t>機械設備之安全防護技術研討活動</a:t>
            </a:r>
            <a:endParaRPr lang="zh-TW" altLang="en-US" sz="3200" dirty="0">
              <a:solidFill>
                <a:srgbClr val="00000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8675A8-BA2C-067E-D796-067A8A201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512" y="4262120"/>
            <a:ext cx="3231472" cy="90789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solidFill>
                  <a:srgbClr val="000000"/>
                </a:solidFill>
              </a:rPr>
              <a:t>活動報名網址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3A7DEAC-AA18-3D27-047A-B16BF3682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681942"/>
              </p:ext>
            </p:extLst>
          </p:nvPr>
        </p:nvGraphicFramePr>
        <p:xfrm>
          <a:off x="6232125" y="1165193"/>
          <a:ext cx="5509159" cy="4827040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1064482">
                  <a:extLst>
                    <a:ext uri="{9D8B030D-6E8A-4147-A177-3AD203B41FA5}">
                      <a16:colId xmlns:a16="http://schemas.microsoft.com/office/drawing/2014/main" val="1975533316"/>
                    </a:ext>
                  </a:extLst>
                </a:gridCol>
                <a:gridCol w="859055">
                  <a:extLst>
                    <a:ext uri="{9D8B030D-6E8A-4147-A177-3AD203B41FA5}">
                      <a16:colId xmlns:a16="http://schemas.microsoft.com/office/drawing/2014/main" val="3669131971"/>
                    </a:ext>
                  </a:extLst>
                </a:gridCol>
                <a:gridCol w="1269908">
                  <a:extLst>
                    <a:ext uri="{9D8B030D-6E8A-4147-A177-3AD203B41FA5}">
                      <a16:colId xmlns:a16="http://schemas.microsoft.com/office/drawing/2014/main" val="605937669"/>
                    </a:ext>
                  </a:extLst>
                </a:gridCol>
                <a:gridCol w="1269908">
                  <a:extLst>
                    <a:ext uri="{9D8B030D-6E8A-4147-A177-3AD203B41FA5}">
                      <a16:colId xmlns:a16="http://schemas.microsoft.com/office/drawing/2014/main" val="2053402683"/>
                    </a:ext>
                  </a:extLst>
                </a:gridCol>
                <a:gridCol w="1045806">
                  <a:extLst>
                    <a:ext uri="{9D8B030D-6E8A-4147-A177-3AD203B41FA5}">
                      <a16:colId xmlns:a16="http://schemas.microsoft.com/office/drawing/2014/main" val="37061568"/>
                    </a:ext>
                  </a:extLst>
                </a:gridCol>
              </a:tblGrid>
              <a:tr h="4118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場次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日期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時間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職訓中心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報名網址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1918140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06/14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0800-1200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臺中</a:t>
                      </a:r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龍井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2899431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2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06/19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0900-1400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274674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3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06/19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中壢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279725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4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07/08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0900-1400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新北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07457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5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08/29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臺南</a:t>
                      </a:r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成功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3378731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6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09/16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彰化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8023204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7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09/29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1330-1730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臺南</a:t>
                      </a:r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樹谷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8906551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8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10/01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新竹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8991169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9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10/03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1300-1700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桃園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6133509"/>
                  </a:ext>
                </a:extLst>
              </a:tr>
              <a:tr h="441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09/18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130-1700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6346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27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5AE55E-5927-17F6-380F-7861CC136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99224A-F219-4DF9-8183-F7C098A5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抽象紅色幾何圖樣">
            <a:extLst>
              <a:ext uri="{FF2B5EF4-FFF2-40B4-BE49-F238E27FC236}">
                <a16:creationId xmlns:a16="http://schemas.microsoft.com/office/drawing/2014/main" id="{765CDE24-4076-3532-4226-A476E38FBE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484" b="4247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CC3B9006-4406-4E2F-8B42-6A968FCC8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0993" y="1165193"/>
            <a:ext cx="4527613" cy="452761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8100000" algn="t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58A56CB-8E88-5B9D-CD08-4CB112FA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0993" y="2000654"/>
            <a:ext cx="4527613" cy="2006601"/>
          </a:xfrm>
        </p:spPr>
        <p:txBody>
          <a:bodyPr>
            <a:normAutofit/>
          </a:bodyPr>
          <a:lstStyle/>
          <a:p>
            <a:pPr algn="ctr"/>
            <a:r>
              <a:rPr lang="zh-TW" altLang="zh-TW" sz="2800" b="1" dirty="0"/>
              <a:t>產業用車輛機械自動檢查實務及技術研發教育訓練</a:t>
            </a:r>
            <a:endParaRPr lang="zh-TW" altLang="en-US" sz="2800" dirty="0">
              <a:solidFill>
                <a:srgbClr val="00000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2F50B38-EB1D-F4AD-70E0-6991EAC9E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512" y="4262120"/>
            <a:ext cx="3231472" cy="90789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solidFill>
                  <a:srgbClr val="000000"/>
                </a:solidFill>
              </a:rPr>
              <a:t>活動報名網址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4B2453D-EC8C-5052-9EB8-A0ED4E27F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292637"/>
              </p:ext>
            </p:extLst>
          </p:nvPr>
        </p:nvGraphicFramePr>
        <p:xfrm>
          <a:off x="6232125" y="413424"/>
          <a:ext cx="5528615" cy="6031152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val="4040686869"/>
                    </a:ext>
                  </a:extLst>
                </a:gridCol>
                <a:gridCol w="844904">
                  <a:extLst>
                    <a:ext uri="{9D8B030D-6E8A-4147-A177-3AD203B41FA5}">
                      <a16:colId xmlns:a16="http://schemas.microsoft.com/office/drawing/2014/main" val="1265358490"/>
                    </a:ext>
                  </a:extLst>
                </a:gridCol>
                <a:gridCol w="1414297">
                  <a:extLst>
                    <a:ext uri="{9D8B030D-6E8A-4147-A177-3AD203B41FA5}">
                      <a16:colId xmlns:a16="http://schemas.microsoft.com/office/drawing/2014/main" val="1557281543"/>
                    </a:ext>
                  </a:extLst>
                </a:gridCol>
                <a:gridCol w="1322459">
                  <a:extLst>
                    <a:ext uri="{9D8B030D-6E8A-4147-A177-3AD203B41FA5}">
                      <a16:colId xmlns:a16="http://schemas.microsoft.com/office/drawing/2014/main" val="427009470"/>
                    </a:ext>
                  </a:extLst>
                </a:gridCol>
                <a:gridCol w="1248990">
                  <a:extLst>
                    <a:ext uri="{9D8B030D-6E8A-4147-A177-3AD203B41FA5}">
                      <a16:colId xmlns:a16="http://schemas.microsoft.com/office/drawing/2014/main" val="550140765"/>
                    </a:ext>
                  </a:extLst>
                </a:gridCol>
              </a:tblGrid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場次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日期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時間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職訓中心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報名網址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4378483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06/16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新北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4851311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2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06/16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臺中</a:t>
                      </a:r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龍井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6941916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3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06/24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中壢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27709642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4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06/24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1063041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5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07/12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臺中</a:t>
                      </a:r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龍井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2617206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6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07/21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中壢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2426495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7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08/01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彰化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5036244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8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08/15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雲林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8814458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9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08/18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桃園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4659616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08/20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0991532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11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09/05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雲林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4752999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12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09/30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臺南</a:t>
                      </a:r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樹谷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176207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13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09/19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高雄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5072201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14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10/14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臺南</a:t>
                      </a:r>
                      <a:r>
                        <a:rPr lang="en-US" altLang="zh-TW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成功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0845996"/>
                  </a:ext>
                </a:extLst>
              </a:tr>
              <a:tr h="376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15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11/03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0900-1600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新竹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u="sng" strike="noStrike" dirty="0">
                          <a:solidFill>
                            <a:srgbClr val="0000FF"/>
                          </a:solidFill>
                          <a:effectLst/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點我報名</a:t>
                      </a:r>
                      <a:endParaRPr lang="zh-TW" alt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1750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273669"/>
      </p:ext>
    </p:extLst>
  </p:cSld>
  <p:clrMapOvr>
    <a:masterClrMapping/>
  </p:clrMapOvr>
</p:sld>
</file>

<file path=ppt/theme/theme1.xml><?xml version="1.0" encoding="utf-8"?>
<a:theme xmlns:a="http://schemas.openxmlformats.org/drawingml/2006/main" name="VeniceBeachVTI">
  <a:themeElements>
    <a:clrScheme name="Venice Beach">
      <a:dk1>
        <a:sysClr val="windowText" lastClr="000000"/>
      </a:dk1>
      <a:lt1>
        <a:sysClr val="window" lastClr="FFFFFF"/>
      </a:lt1>
      <a:dk2>
        <a:srgbClr val="2B3E3D"/>
      </a:dk2>
      <a:lt2>
        <a:srgbClr val="FEF3EB"/>
      </a:lt2>
      <a:accent1>
        <a:srgbClr val="FE8542"/>
      </a:accent1>
      <a:accent2>
        <a:srgbClr val="EC6D60"/>
      </a:accent2>
      <a:accent3>
        <a:srgbClr val="CDA32B"/>
      </a:accent3>
      <a:accent4>
        <a:srgbClr val="EE66A7"/>
      </a:accent4>
      <a:accent5>
        <a:srgbClr val="EA5F48"/>
      </a:accent5>
      <a:accent6>
        <a:srgbClr val="C8466B"/>
      </a:accent6>
      <a:hlink>
        <a:srgbClr val="E46153"/>
      </a:hlink>
      <a:folHlink>
        <a:srgbClr val="CF63B0"/>
      </a:folHlink>
    </a:clrScheme>
    <a:fontScheme name="Avenir 1">
      <a:majorFont>
        <a:latin typeface="Avenir Next LT Pro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niceBeachVTI" id="{69839BBA-F383-4FFD-B56A-E36ACE43E09D}" vid="{060D2740-A69C-444A-B833-E03D333ADD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418</Words>
  <Application>Microsoft Office PowerPoint</Application>
  <PresentationFormat>寬螢幕</PresentationFormat>
  <Paragraphs>246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Microsoft JhengHei Light</vt:lpstr>
      <vt:lpstr>Arial</vt:lpstr>
      <vt:lpstr>Avenir Next LT Pro</vt:lpstr>
      <vt:lpstr>Avenir Next LT Pro Light</vt:lpstr>
      <vt:lpstr>VeniceBeachVTI</vt:lpstr>
      <vt:lpstr>機械設備源頭管理法令制度之 宣導活動</vt:lpstr>
      <vt:lpstr>機械設備之安全防護技術研討活動</vt:lpstr>
      <vt:lpstr>產業用車輛機械自動檢查實務及技術研發教育訓練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0602-新北技術辦公室</dc:creator>
  <cp:lastModifiedBy>0602-新北技術辦公室</cp:lastModifiedBy>
  <cp:revision>3</cp:revision>
  <dcterms:created xsi:type="dcterms:W3CDTF">2025-06-06T11:23:15Z</dcterms:created>
  <dcterms:modified xsi:type="dcterms:W3CDTF">2025-06-19T02:17:33Z</dcterms:modified>
</cp:coreProperties>
</file>