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9" r:id="rId1"/>
    <p:sldMasterId id="2147483897" r:id="rId2"/>
  </p:sldMasterIdLst>
  <p:notesMasterIdLst>
    <p:notesMasterId r:id="rId18"/>
  </p:notesMasterIdLst>
  <p:handoutMasterIdLst>
    <p:handoutMasterId r:id="rId19"/>
  </p:handoutMasterIdLst>
  <p:sldIdLst>
    <p:sldId id="741" r:id="rId3"/>
    <p:sldId id="746" r:id="rId4"/>
    <p:sldId id="744" r:id="rId5"/>
    <p:sldId id="753" r:id="rId6"/>
    <p:sldId id="747" r:id="rId7"/>
    <p:sldId id="743" r:id="rId8"/>
    <p:sldId id="748" r:id="rId9"/>
    <p:sldId id="749" r:id="rId10"/>
    <p:sldId id="742" r:id="rId11"/>
    <p:sldId id="756" r:id="rId12"/>
    <p:sldId id="750" r:id="rId13"/>
    <p:sldId id="752" r:id="rId14"/>
    <p:sldId id="757" r:id="rId15"/>
    <p:sldId id="751" r:id="rId16"/>
    <p:sldId id="745" r:id="rId17"/>
  </p:sldIdLst>
  <p:sldSz cx="12192000" cy="6858000"/>
  <p:notesSz cx="6735763" cy="98663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28" autoAdjust="0"/>
  </p:normalViewPr>
  <p:slideViewPr>
    <p:cSldViewPr snapToGrid="0">
      <p:cViewPr varScale="1">
        <p:scale>
          <a:sx n="78" d="100"/>
          <a:sy n="78" d="100"/>
        </p:scale>
        <p:origin x="878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06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B5F1-AA70-78B8-C6FC-CF58356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5787F9-1D77-93AD-4A3A-6C5BA9B1D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F8E440-DCF1-4403-CE59-22E47F0D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EAECE2-EC67-9B72-7D31-75E9E3EEA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3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B045-3188-2F0E-4548-DCDF949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E20E4B-A042-48D8-BD92-2E41FCE6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37D1BD-818A-7D22-BDFB-7AEFC1AF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03BFFC-9087-AF4F-E747-0CC3CD4AF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3D5A-965E-BACA-5EE7-A34C2B57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EEC2A-2521-CF47-CE8D-FBD4D3FA6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52A8B6-5EC8-C6CE-27A4-B8AC3B8AB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1A6AF-A179-2E5F-5DF2-6B5E9179E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9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E9CF-81D2-6D50-5C25-1298E1D5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9B9FE6-48CA-C0DD-B651-07B24FD3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EB929-8965-068F-2EDE-4ED34D798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12A79-EF9B-80D7-6728-9F078550E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6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FC8E-CD0D-3C17-EA6B-4EE92818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865079-6A1D-6E4A-CAD9-7BF023A15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E26943-F616-58E6-1F10-951349EE2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E8C10B-5233-8C39-1CBB-B6080FAAE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9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80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7967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22140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630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8415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5077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1542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5740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52927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5531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41344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20909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271822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6856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2104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67149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22644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3565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6128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2621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7702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297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32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0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3368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7737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E5EF1A2-92ED-6A5E-76C8-9D70029CE65F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FE726E3-B5B2-9E3F-80AC-B222119B722A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D864F5-FF0B-AC9C-99DA-2232282C0010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40D9A30-2B82-F573-E587-052E407E2905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6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eiV6cb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Msite/tech/serch_inner.aspx?WorkLogID=11314F001070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5Kade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6cTPzI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QYxWz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GnL2lx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tusys-b.isha.org.tw/LA04.aspx?UnitID=A001&amp;Params1=Ilx44pp9pbwr2wVMuvPSog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QCag0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reurl.cc/GnL2jd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tusys-b.isha.org.tw/LA04.aspx?UnitID=A001&amp;Params1=gXeHiD4EFgxZoyvEwft/9Q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roi5OO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isha.org.tw/Msite/tech/serch_inner.aspx?WorkLogID=11314F001069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hyperlink" Target="https://isha.org.tw/Msite/tech/serch_inner.aspx?WorkLogID=11414G001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250364" y="1128217"/>
            <a:ext cx="11726716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97349"/>
            <a:ext cx="12192000" cy="8196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6782"/>
              </p:ext>
            </p:extLst>
          </p:nvPr>
        </p:nvGraphicFramePr>
        <p:xfrm>
          <a:off x="214920" y="4076831"/>
          <a:ext cx="11791827" cy="139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52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109884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40196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2700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26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090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</a:t>
                      </a: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https://reurl.cc/9DLmxO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5" name="副標題 2">
            <a:extLst>
              <a:ext uri="{FF2B5EF4-FFF2-40B4-BE49-F238E27FC236}">
                <a16:creationId xmlns:a16="http://schemas.microsoft.com/office/drawing/2014/main" id="{1877B98B-A0D5-0544-9E79-22B20D13D09C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2038" y="541175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F64928B-2F9B-128B-A6E2-6E3EABA8A242}"/>
              </a:ext>
            </a:extLst>
          </p:cNvPr>
          <p:cNvSpPr txBox="1">
            <a:spLocks/>
          </p:cNvSpPr>
          <p:nvPr/>
        </p:nvSpPr>
        <p:spPr>
          <a:xfrm>
            <a:off x="14834" y="560193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09E3E312-DF77-1FC7-FC3D-542FBE583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89" y="566122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5D83B891-E243-6B43-7D0B-1E8846BF8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4160" y="567251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D7468CA8-E668-AD25-1F1D-DA3CE68C19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757" y="5945621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254579E1-5218-3037-4702-2F5A8A283E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4160" y="6032042"/>
            <a:ext cx="360000" cy="360000"/>
          </a:xfrm>
          <a:prstGeom prst="rect">
            <a:avLst/>
          </a:prstGeom>
        </p:spPr>
      </p:pic>
      <p:pic>
        <p:nvPicPr>
          <p:cNvPr id="29" name="圖片 28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B008838-185F-0AD1-A9D3-8751AD03DA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83" y="4455012"/>
            <a:ext cx="1018570" cy="1018570"/>
          </a:xfrm>
          <a:prstGeom prst="rect">
            <a:avLst/>
          </a:prstGeom>
        </p:spPr>
      </p:pic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C266DA6-B078-643E-D9D1-88908E0DA7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8B5082E8-94AC-7AED-B94E-E2C0CAEC3F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爆炸: 八角 17">
            <a:extLst>
              <a:ext uri="{FF2B5EF4-FFF2-40B4-BE49-F238E27FC236}">
                <a16:creationId xmlns:a16="http://schemas.microsoft.com/office/drawing/2014/main" id="{84F966BC-0141-41A5-711D-7EF041888D59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407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9514-6DF3-A666-D7BA-246C3C13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8774890-3B48-16F2-9A83-EDE53260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87D2B5DC-E5BA-7F50-9B56-0CB50EE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73BF9FD-80E8-087C-C9A4-CBACC5537FF5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1835E8-5421-4B9A-3A33-98E1F500525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DD17B51-6EC7-934B-1240-C00F9A398F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82B9EFD-BB03-660D-8A6F-C5EEDC761EF0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6E4732B-056D-E07C-5192-3A5EB026D46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A65C54B-5531-8A72-FB40-016FAC8F445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0B6FC9D-6023-BD11-6F08-CBC14ED61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25946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68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376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8/20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https://isha.org.tw/eiV6cb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92827490-BB1F-3053-06BD-D5CEC3132707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B9168348-89AC-BC89-6860-1AD36D67CFCC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7885AAB4-0781-4F82-C5AF-C436CF191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FC2E2D4F-19BB-C5FF-516C-185CFE9E0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90EA014-E2C2-E01B-787B-CEF28AA6B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259669C0-F255-57BE-350E-FEBB303120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8E7BC57-E014-0B6F-423D-1E98B9EC5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214144BB-8E51-31AD-9B3C-1AF5866192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DE693E39-E34E-89AD-559F-A5B107158346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B0D1DFAA-E9C2-C426-2C00-01E44BA79AAD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80079" y="4613646"/>
            <a:ext cx="898482" cy="8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9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6F80-E689-3A2D-1DF3-873F935F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2D2B93E-7B3A-025D-F668-A737CFB22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E47AE3A-9251-1255-E4E9-F73D1586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4F5487C7-9BC0-97EF-3753-D67103254CD1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8255FB-86ED-6CA0-2C3D-2C30C5F1E254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6AB2ED6-CA7E-9FCF-7241-6E1266D252D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3FF7224-275E-7089-EA21-00915951699A}"/>
              </a:ext>
            </a:extLst>
          </p:cNvPr>
          <p:cNvSpPr txBox="1">
            <a:spLocks/>
          </p:cNvSpPr>
          <p:nvPr/>
        </p:nvSpPr>
        <p:spPr>
          <a:xfrm>
            <a:off x="-70270" y="263771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F99EA40F-04CA-7BE4-424F-FF8E8362A6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6341BD-E850-1D18-1D26-3452168D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30488"/>
              </p:ext>
            </p:extLst>
          </p:nvPr>
        </p:nvGraphicFramePr>
        <p:xfrm>
          <a:off x="287338" y="4005143"/>
          <a:ext cx="11617325" cy="14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4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93160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61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2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D250EB51-7C4B-0181-27EE-1A3F88A0A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782" y="48367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4676818-4C9F-11B0-2156-8C8B5DE0A7C9}"/>
              </a:ext>
            </a:extLst>
          </p:cNvPr>
          <p:cNvSpPr txBox="1">
            <a:spLocks/>
          </p:cNvSpPr>
          <p:nvPr/>
        </p:nvSpPr>
        <p:spPr>
          <a:xfrm>
            <a:off x="5148162" y="531829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9BD6E29-FDE5-B52E-09DE-E73999564209}"/>
              </a:ext>
            </a:extLst>
          </p:cNvPr>
          <p:cNvSpPr txBox="1">
            <a:spLocks/>
          </p:cNvSpPr>
          <p:nvPr/>
        </p:nvSpPr>
        <p:spPr>
          <a:xfrm>
            <a:off x="29668" y="5582273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69AA1C22-B522-1E09-103A-C9C34415F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21896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7489174-6C97-C504-D5E8-4BFF4C2B8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285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F1AE41D3-CD9A-97A7-9DE6-D93B1E77C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5D40F3A-E7E4-D57B-BE5C-385CDCC5CA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12376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60B33A20-53F7-E2A4-89D9-F5E80EC74B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6" y="4546767"/>
            <a:ext cx="871758" cy="871758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F2CB927-73BB-005D-3343-BB3DE1CAE192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419FC3F-0F9E-A3E0-B2D7-051BC43769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2C33809-8576-4725-775B-3170F9E6A87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C1C8DEEC-BA4F-C4C6-91EF-7CD406030B9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DA7C9D19-1DEB-DF9C-91E5-AD76B4800B9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745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14834" y="243351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65427"/>
              </p:ext>
            </p:extLst>
          </p:nvPr>
        </p:nvGraphicFramePr>
        <p:xfrm>
          <a:off x="213360" y="4015372"/>
          <a:ext cx="11769091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7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472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990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7230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79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https://reurl.cc/5Kadeq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96366" y="532098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F7B7284-BA27-0737-5D74-50C10D7909F1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CD3A22E-1E42-9F90-7281-8EA6E82B6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58768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6879835-F745-6F36-A493-87F950BEB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989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CDD16024-5B21-EB0F-454E-59162173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22C97BB5-3B89-9E0D-84B2-CADB715BB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53077"/>
            <a:ext cx="360000" cy="36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CF3D114-90FF-EE44-9836-DF5B965DE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90104" y="4549338"/>
            <a:ext cx="878021" cy="869079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9A4FA787-E695-E752-3223-5C7B5A7F6B7F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7050B990-C404-8389-1904-6C19A27DE2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586F50A-B33F-E527-F9CE-F26CE4ADA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E6BC0BEE-CC4E-58FA-B6DB-B4CBBFA6AE48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591C5A99-95B0-C347-CA27-A708793D4DB4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3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6FD0-AB7D-5791-398F-F3F58895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4C43A243-7A3D-656E-479E-C9918AB64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F4268C2-ED96-D387-9006-E87AB82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C806380-C540-24C6-0149-423590E6ED2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B0C071-F784-AD6A-28A7-AFF3CC0F323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13DE996-669F-D230-D4BB-4F9AA967032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C6CC593-2CED-CD21-617C-8ADA828DCC5D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D566E-8AEE-E6D6-A590-6B025E307C00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EA11028-828C-D91A-0201-95C3310D900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785F5A-B8F9-0D08-1B0E-E92C6B61A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49954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https://isha.org.tw/6cTPzI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059866E1-ADCE-637F-1A88-C563C385EF9C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7EA9EFCD-5364-6F08-03F8-7872D3A22F27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D70A400B-6C44-3C60-FAFE-384A0508B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AFD0903-6525-5BEA-2E20-3B00C3233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5248708-E33B-892D-8D84-83452BCAF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90B8022F-9BB4-69ED-A035-267B84EAE8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7D7CB66-5242-D5B3-28F9-C1C743871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A7E095-1F78-D72C-9AB4-50407EDBCF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41F77DFD-7237-96FD-8F54-81752CBBB2FD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C6D321AC-0CF6-5B8F-023E-687A650BBE77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67324" y="4627620"/>
            <a:ext cx="891411" cy="8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3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087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60050"/>
              </p:ext>
            </p:extLst>
          </p:nvPr>
        </p:nvGraphicFramePr>
        <p:xfrm>
          <a:off x="216217" y="4032936"/>
          <a:ext cx="11759566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41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56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6498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10/14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營造業職業安全衛生業務主管安全衛生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https://reurl.cc/0Knzr6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07937" y="541323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F3E0633-301C-3586-3A95-9C20DF5E8900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(06)2263010#14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承辦人：顏聖婉小姐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wan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713D3492-8084-CB80-8375-6974AF85E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450" y="567689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D4454D6B-6A92-BEEB-07E7-17CFBDC0B7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4160" y="56602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BEB5BF4D-7654-E811-019B-89C211E9AC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EF44E4D-0334-A893-64C0-AC9AD0C73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64160" y="5934027"/>
            <a:ext cx="360000" cy="36000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1B59DE12-77EC-19C4-C48F-FD6B226BFF81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AD70573-5437-F534-FD00-1514F5D7DF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528A8AE-B7E0-EDFA-5A9A-B2DDC5CD9D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0ABF0E3D-63D9-22BB-1F47-A89F14DB7179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A6DD1A4-5A5A-13BC-5837-B82685A32678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8B714-08D7-41F0-4B14-5D490C8A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30" y="4591379"/>
            <a:ext cx="910200" cy="8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90074" y="234962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94583"/>
              </p:ext>
            </p:extLst>
          </p:nvPr>
        </p:nvGraphicFramePr>
        <p:xfrm>
          <a:off x="213358" y="3995651"/>
          <a:ext cx="11778618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51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11/03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</a:t>
                      </a:r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職業安全衛生「業務主管」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https://reurl.cc/QYxWzq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6094" y="546121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工安協會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673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726902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19752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F2BBACE-FBCA-9B33-011B-70DEA3FF94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5865" y="4617970"/>
            <a:ext cx="924160" cy="935617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E9D28E51-781E-9B5D-1B7C-2CE3B368722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ECAB3B-3A48-43B8-7031-E564C0D49A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7DBED2C-4289-19B0-DDBB-968E34C799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37A0E025-4B34-7A97-788C-80F911150ACC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6822051-8547-8F91-9B55-1A4AD10DB1C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395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3569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5974"/>
            <a:ext cx="12192000" cy="781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9042"/>
              </p:ext>
            </p:extLst>
          </p:nvPr>
        </p:nvGraphicFramePr>
        <p:xfrm>
          <a:off x="277428" y="4087591"/>
          <a:ext cx="11593938" cy="138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904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58119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1202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34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營造業職業安全衛生業務主管安全衛生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424" y="4952792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234685" y="538021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EB1CABB-DB4F-225E-96A9-15E86E3E013A}"/>
              </a:ext>
            </a:extLst>
          </p:cNvPr>
          <p:cNvGrpSpPr/>
          <p:nvPr/>
        </p:nvGrpSpPr>
        <p:grpSpPr>
          <a:xfrm>
            <a:off x="29668" y="5572441"/>
            <a:ext cx="12162332" cy="860207"/>
            <a:chOff x="29668" y="5513449"/>
            <a:chExt cx="12162332" cy="860207"/>
          </a:xfrm>
        </p:grpSpPr>
        <p:sp>
          <p:nvSpPr>
            <p:cNvPr id="12" name="副標題 2">
              <a:extLst>
                <a:ext uri="{FF2B5EF4-FFF2-40B4-BE49-F238E27FC236}">
                  <a16:creationId xmlns:a16="http://schemas.microsoft.com/office/drawing/2014/main" id="{0BDE498B-86DC-244A-F351-41F681D2F317}"/>
                </a:ext>
              </a:extLst>
            </p:cNvPr>
            <p:cNvSpPr txBox="1">
              <a:spLocks/>
            </p:cNvSpPr>
            <p:nvPr/>
          </p:nvSpPr>
          <p:spPr>
            <a:xfrm>
              <a:off x="29668" y="5513449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上課地點：台中市龍井區中社五街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(04)26336999#101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承辦人：卓小姐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a553407@mail.isha.org.tw</a:t>
              </a:r>
            </a:p>
          </p:txBody>
        </p:sp>
        <p:pic>
          <p:nvPicPr>
            <p:cNvPr id="13" name="圖形 12" descr="有圖釘的地圖 以實心填滿">
              <a:extLst>
                <a:ext uri="{FF2B5EF4-FFF2-40B4-BE49-F238E27FC236}">
                  <a16:creationId xmlns:a16="http://schemas.microsoft.com/office/drawing/2014/main" id="{ADD2A4F7-69E5-72DD-036A-F786DEF5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53072"/>
              <a:ext cx="360000" cy="360000"/>
            </a:xfrm>
            <a:prstGeom prst="rect">
              <a:avLst/>
            </a:prstGeom>
          </p:spPr>
        </p:pic>
        <p:pic>
          <p:nvPicPr>
            <p:cNvPr id="18" name="圖形 17" descr="電話 以實心填滿">
              <a:extLst>
                <a:ext uri="{FF2B5EF4-FFF2-40B4-BE49-F238E27FC236}">
                  <a16:creationId xmlns:a16="http://schemas.microsoft.com/office/drawing/2014/main" id="{A3E3B132-BA70-0B49-51D3-EF8AA8C61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64160" y="5584027"/>
              <a:ext cx="360000" cy="360000"/>
            </a:xfrm>
            <a:prstGeom prst="rect">
              <a:avLst/>
            </a:prstGeom>
          </p:spPr>
        </p:pic>
        <p:pic>
          <p:nvPicPr>
            <p:cNvPr id="19" name="圖形 18" descr="客服中心 以實心填滿">
              <a:extLst>
                <a:ext uri="{FF2B5EF4-FFF2-40B4-BE49-F238E27FC236}">
                  <a16:creationId xmlns:a16="http://schemas.microsoft.com/office/drawing/2014/main" id="{EB1E0DFD-90DF-C22C-B9C1-98DB80A0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02052"/>
              <a:ext cx="360000" cy="360000"/>
            </a:xfrm>
            <a:prstGeom prst="rect">
              <a:avLst/>
            </a:prstGeom>
          </p:spPr>
        </p:pic>
        <p:pic>
          <p:nvPicPr>
            <p:cNvPr id="21" name="圖形 20" descr="信箱 以實心填滿">
              <a:extLst>
                <a:ext uri="{FF2B5EF4-FFF2-40B4-BE49-F238E27FC236}">
                  <a16:creationId xmlns:a16="http://schemas.microsoft.com/office/drawing/2014/main" id="{82DF2335-5F7D-E0D2-419F-C665BE37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64160" y="5943552"/>
              <a:ext cx="360000" cy="360000"/>
            </a:xfrm>
            <a:prstGeom prst="rect">
              <a:avLst/>
            </a:prstGeom>
          </p:spPr>
        </p:pic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3FD44C02-6C1D-1BDA-E33C-86ADD43992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34" y="4621011"/>
            <a:ext cx="824390" cy="824390"/>
          </a:xfrm>
          <a:prstGeom prst="rect">
            <a:avLst/>
          </a:prstGeom>
        </p:spPr>
      </p:pic>
      <p:pic>
        <p:nvPicPr>
          <p:cNvPr id="24" name="圖片 23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E13A94C-5846-59AA-584E-35ABE00828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5" name="圖片 24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E64FC2D9-2402-09C8-177E-5510A237C1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8" name="副標題 2">
            <a:extLst>
              <a:ext uri="{FF2B5EF4-FFF2-40B4-BE49-F238E27FC236}">
                <a16:creationId xmlns:a16="http://schemas.microsoft.com/office/drawing/2014/main" id="{C76FA4E7-C591-0C76-DF02-6FB04468F06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爆炸: 八角 28">
            <a:extLst>
              <a:ext uri="{FF2B5EF4-FFF2-40B4-BE49-F238E27FC236}">
                <a16:creationId xmlns:a16="http://schemas.microsoft.com/office/drawing/2014/main" id="{74E90E43-A3CF-A977-C946-550EC593D88C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0732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6983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59796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40301"/>
              </p:ext>
            </p:extLst>
          </p:nvPr>
        </p:nvGraphicFramePr>
        <p:xfrm>
          <a:off x="320634" y="4116839"/>
          <a:ext cx="11474230" cy="136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84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9765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71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029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9706" y="48066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05400" y="54079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13360" y="5584988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035" y="593597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4CC9934-E991-093F-FD8B-AB290456A5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0" y="4493859"/>
            <a:ext cx="995177" cy="995177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36F4121F-EE90-1546-3BAF-026C5A00BA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D2E936-5D13-9C70-06B2-EE10944906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CA5DCD2F-B974-3BA0-16AC-6E340F8904E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1EF45FB9-1CED-7FEC-B389-1E2C8AD7194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25869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54836"/>
              </p:ext>
            </p:extLst>
          </p:nvPr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https://isha.org.tw/QCag0Q</a:t>
                      </a:r>
                      <a:endParaRPr lang="zh-TW" altLang="en-US" sz="16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D96114DB-CCB4-CE09-F03B-58658CE3AB26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286DF123-6793-8A94-2EA3-BBAB3E0A3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3A6AB721-16DF-4B58-2ED5-DD7F6ADDB9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E2DC106C-DE29-B09E-B270-8CCAD38551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47DDF6C0-39EA-D872-BFE0-BC1714A4A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026" name="Picture 2" descr="C:\Users\EndUser\Downloads\qrcode_isha.org.tw.png"/>
          <p:cNvPicPr>
            <a:picLocks noChangeAspect="1" noChangeArrowheads="1"/>
          </p:cNvPicPr>
          <p:nvPr/>
        </p:nvPicPr>
        <p:blipFill>
          <a:blip r:embed="rId15" cstate="print"/>
          <a:srcRect l="7640" t="6907" r="6332" b="7692"/>
          <a:stretch>
            <a:fillRect/>
          </a:stretch>
        </p:blipFill>
        <p:spPr bwMode="auto">
          <a:xfrm>
            <a:off x="10674444" y="4628112"/>
            <a:ext cx="895684" cy="889147"/>
          </a:xfrm>
          <a:prstGeom prst="rect">
            <a:avLst/>
          </a:prstGeom>
          <a:noFill/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6297081-7C2D-D3F4-EF87-4233173901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579064E-6527-E3C7-DD99-E10EF54A14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9F3966D2-76FB-0ECF-1CF9-69D30DC74AC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84C87048-F0E6-D524-FD10-879584A88994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60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923C-BE03-9A15-76DD-1F47EDD0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78160F2-F55F-137D-998D-BB1A24B4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FB388EF3-9B3B-4F21-D0E1-9A20761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4B804D-07D9-C0DB-A71C-E8A610599A5C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9F6578-E348-0A07-537E-52FDF80E359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B94DDB-201E-1E68-8149-267FA3B3D62F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0E92FC5-C462-58AA-576A-A9BF39FEA8C2}"/>
              </a:ext>
            </a:extLst>
          </p:cNvPr>
          <p:cNvSpPr txBox="1">
            <a:spLocks/>
          </p:cNvSpPr>
          <p:nvPr/>
        </p:nvSpPr>
        <p:spPr>
          <a:xfrm>
            <a:off x="294571" y="1133959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</a:t>
            </a:r>
            <a:r>
              <a:rPr lang="zh-TW" altLang="en-US" sz="24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4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B060C47-59AB-6C2B-4ED6-3A6992572C3D}"/>
              </a:ext>
            </a:extLst>
          </p:cNvPr>
          <p:cNvSpPr txBox="1">
            <a:spLocks/>
          </p:cNvSpPr>
          <p:nvPr/>
        </p:nvSpPr>
        <p:spPr>
          <a:xfrm>
            <a:off x="29667" y="254012"/>
            <a:ext cx="12162333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C7EA513-086D-06A9-F597-FF6BDFDC15A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77CD6AC-3C0B-49E4-36B5-CEC61DBE6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71020"/>
              </p:ext>
            </p:extLst>
          </p:nvPr>
        </p:nvGraphicFramePr>
        <p:xfrm>
          <a:off x="213359" y="4084450"/>
          <a:ext cx="11774384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6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6323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22391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8483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7696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職業安全衛生管理人員暨職業安全衛生業務主管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5347154A-8F2E-B6DF-E462-C204830EA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010" y="4876130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EC84B5F6-8DEF-964E-48E4-EECD941BAB19}"/>
              </a:ext>
            </a:extLst>
          </p:cNvPr>
          <p:cNvSpPr txBox="1">
            <a:spLocks/>
          </p:cNvSpPr>
          <p:nvPr/>
        </p:nvSpPr>
        <p:spPr>
          <a:xfrm>
            <a:off x="5336077" y="542059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086DDF0-9C02-3EB1-E3D8-A3463DA78097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2F4D4AC3-0A9C-3F29-BCA8-014A56FB5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A44ED3C-9BE6-3A35-F37E-9A40F9A86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2152240-BFCD-7A1E-F975-FA5C343E26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92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FBCA1EC4-6CEC-5FF1-EDE1-8C9CE965A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3FE812C-EB33-551F-3385-2139EB91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62" y="4638933"/>
            <a:ext cx="836472" cy="836472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BAE8D9-E5F7-8E86-965C-8A1DAAA119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9E109F1-741E-3B99-3C53-ABBA20C27C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13258FA2-34CB-AC83-294D-37FCC911E35F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360CD3FE-41BC-B27B-5AC3-18ADCA27841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8963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185"/>
            <a:ext cx="12172336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財團法人職業災害預防與重建中心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34899"/>
              </p:ext>
            </p:extLst>
          </p:nvPr>
        </p:nvGraphicFramePr>
        <p:xfrm>
          <a:off x="353930" y="4030377"/>
          <a:ext cx="11474230" cy="142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829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77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6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67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7/21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2695" y="4727053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54560" y="535878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193501" y="5591264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925" y="5948985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5" name="圖片 24" descr="一張含有 樣式, 針線 的圖片&#10;&#10;AI 產生的內容可能不正確。">
            <a:extLst>
              <a:ext uri="{FF2B5EF4-FFF2-40B4-BE49-F238E27FC236}">
                <a16:creationId xmlns:a16="http://schemas.microsoft.com/office/drawing/2014/main" id="{2831ACDD-41D2-CA56-547F-D9A1411E8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71" y="4419263"/>
            <a:ext cx="1014886" cy="1014886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E52655D-EED0-621C-74E3-5D500DB997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C8C97C2-BBD8-C716-7EA4-7364E1B3B4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3" name="副標題 2">
            <a:extLst>
              <a:ext uri="{FF2B5EF4-FFF2-40B4-BE49-F238E27FC236}">
                <a16:creationId xmlns:a16="http://schemas.microsoft.com/office/drawing/2014/main" id="{DF37C64B-6762-75FD-C3FA-07403DE006CF}"/>
              </a:ext>
            </a:extLst>
          </p:cNvPr>
          <p:cNvSpPr txBox="1">
            <a:spLocks/>
          </p:cNvSpPr>
          <p:nvPr/>
        </p:nvSpPr>
        <p:spPr>
          <a:xfrm>
            <a:off x="9978579" y="1679825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爆炸: 八角 23">
            <a:extLst>
              <a:ext uri="{FF2B5EF4-FFF2-40B4-BE49-F238E27FC236}">
                <a16:creationId xmlns:a16="http://schemas.microsoft.com/office/drawing/2014/main" id="{0101728F-9B52-E518-E38A-428A3FBF9306}"/>
              </a:ext>
            </a:extLst>
          </p:cNvPr>
          <p:cNvSpPr/>
          <p:nvPr/>
        </p:nvSpPr>
        <p:spPr>
          <a:xfrm rot="445979">
            <a:off x="9553832" y="57282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95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0AC6-E3AF-6560-25A7-001A1895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BFEF427-3811-E09C-9F31-CB8BB575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F46DE06-F8E9-B2E0-82FD-43BF6B2A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5C3881-81C6-5A85-7D93-BEED7358F95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F7579-403E-678B-D6F9-4821ACBD5C21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4FAECAC-E47C-9A2B-02A6-DE0CAE543345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39F87C1B-C29D-B14B-495C-34892440797E}"/>
              </a:ext>
            </a:extLst>
          </p:cNvPr>
          <p:cNvSpPr txBox="1">
            <a:spLocks/>
          </p:cNvSpPr>
          <p:nvPr/>
        </p:nvSpPr>
        <p:spPr>
          <a:xfrm>
            <a:off x="29668" y="226584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5AFDDF48-8689-B2EA-2336-67C14F79A27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9BFF2E5-FE14-CF81-9369-6BEB6F63C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22934"/>
              </p:ext>
            </p:extLst>
          </p:nvPr>
        </p:nvGraphicFramePr>
        <p:xfrm>
          <a:off x="324925" y="3978305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005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8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一般業職業安全衛生業務主管在職教育訓練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31584E44-AB63-0C55-F9D4-ADC4ED1B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255" y="479126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0215F63-A878-C9B4-6237-5B96C98BB707}"/>
              </a:ext>
            </a:extLst>
          </p:cNvPr>
          <p:cNvSpPr txBox="1">
            <a:spLocks/>
          </p:cNvSpPr>
          <p:nvPr/>
        </p:nvSpPr>
        <p:spPr>
          <a:xfrm>
            <a:off x="5138696" y="5319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2D2F551-C237-A741-405E-B28767E38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7394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5E6BFB2E-9D58-17F7-2F23-45E58DBF6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151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4547BC1E-0BA4-ABC8-8885-186D6AC74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427" y="5933707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8F856E8-B56E-34E4-EB02-03165996EA9D}"/>
              </a:ext>
            </a:extLst>
          </p:cNvPr>
          <p:cNvSpPr txBox="1">
            <a:spLocks/>
          </p:cNvSpPr>
          <p:nvPr/>
        </p:nvSpPr>
        <p:spPr>
          <a:xfrm>
            <a:off x="-55436" y="5567290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B87E0FC-9D95-A5A8-F7F3-B2EB912C1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66799"/>
            <a:ext cx="360000" cy="360000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0BC22D67-FFB7-63F1-AA24-47C93476237E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39F3266-6284-6464-9D0C-1CFAA62908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6D8C20E-D0E9-DB93-6437-86130EB4C7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748CCC27-95CE-1FCB-4399-E7A5CAB1E551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0D487401-3649-4102-0BBB-ADC16FC7754B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4" name="圖片 3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9E3B5B05-7E41-79C0-6052-3D235DF1A5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28272" y="4530769"/>
            <a:ext cx="867896" cy="8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34239"/>
            <a:ext cx="12179749" cy="8827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26010"/>
              </p:ext>
            </p:extLst>
          </p:nvPr>
        </p:nvGraphicFramePr>
        <p:xfrm>
          <a:off x="353930" y="4003393"/>
          <a:ext cx="11474230" cy="148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5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206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69337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719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91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2310" y="4835679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94457" y="539616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89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1D3AB525-2683-21C8-A200-0245496949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52" y="4562603"/>
            <a:ext cx="914959" cy="91495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679F1D74-0069-AFE0-A3CE-5BEFC1752354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F71C18F-1C94-B5FD-1253-12B663B32A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FA6F5BA-D469-3C31-1371-EE2A4DAF74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98AA77A2-768A-3BA6-F516-FBB94906C472}"/>
              </a:ext>
            </a:extLst>
          </p:cNvPr>
          <p:cNvSpPr txBox="1">
            <a:spLocks/>
          </p:cNvSpPr>
          <p:nvPr/>
        </p:nvSpPr>
        <p:spPr>
          <a:xfrm>
            <a:off x="9978579" y="166016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851CB13D-9E1F-AE3F-06C6-8FA4DC2D937B}"/>
              </a:ext>
            </a:extLst>
          </p:cNvPr>
          <p:cNvSpPr/>
          <p:nvPr/>
        </p:nvSpPr>
        <p:spPr>
          <a:xfrm rot="445979">
            <a:off x="9553832" y="543324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0244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23555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年產業用車輛機械自動檢查實務及技術研發教育訓練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3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38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EDC60EC-3DD6-8568-7613-3CCF9350CBFF}"/>
              </a:ext>
            </a:extLst>
          </p:cNvPr>
          <p:cNvGrpSpPr/>
          <p:nvPr/>
        </p:nvGrpSpPr>
        <p:grpSpPr>
          <a:xfrm>
            <a:off x="0" y="5583234"/>
            <a:ext cx="12192000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9C3D86DF-50FB-0087-9A67-18DB7E964ED4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上課地點：桃園市桃園區中正路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1071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(03)356-1390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承辦人：廖小姐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rocr88@mail.isha.org.tw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27C6C61D-52E8-3BA6-2C92-B1EF4929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B1C1394B-F70F-A4DF-74C9-9BFF12F8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151AC83B-6A04-1021-9089-3C4939A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665BE83C-78B7-6912-AEAB-365FAA81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58926"/>
              </p:ext>
            </p:extLst>
          </p:nvPr>
        </p:nvGraphicFramePr>
        <p:xfrm>
          <a:off x="287338" y="4017642"/>
          <a:ext cx="11620468" cy="146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562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8562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4287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2107" y="483158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BD150E7A-2BB8-0F5F-17B1-CB1AAE5C5F63}"/>
              </a:ext>
            </a:extLst>
          </p:cNvPr>
          <p:cNvSpPr txBox="1">
            <a:spLocks/>
          </p:cNvSpPr>
          <p:nvPr/>
        </p:nvSpPr>
        <p:spPr>
          <a:xfrm>
            <a:off x="5283845" y="538879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9824228-2E5E-0CC5-42C8-21E402ED451A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●課程名稱：一、車輛機械使用維護與自動檢查實務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二、車輛機械防災技術研發與應用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●主題內容：車輛系營建機械之日常檢點、維護、檢點及保養等自動檢查實務；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安全意識與防災技術與應用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以挖掘機、鏟裝機為例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強化企業對車輛機械之日常自動檢查觀念與技能，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200" b="1" dirty="0">
                <a:latin typeface="Roboto Slab Medium" panose="020F0502020204030204" pitchFamily="2" charset="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baseline="0" dirty="0">
                <a:solidFill>
                  <a:schemeClr val="tx1"/>
                </a:solidFill>
                <a:latin typeface="Roboto Slab Medium" panose="020F0502020204030204" pitchFamily="2" charset="0"/>
                <a:ea typeface="微軟正黑體" panose="020B0604030504040204" pitchFamily="34" charset="-120"/>
              </a:rPr>
              <a:t>提升整體安全管理水準，降低職災風險。</a:t>
            </a:r>
            <a:endParaRPr lang="en-US" altLang="zh-TW" sz="2200" b="1" baseline="0" dirty="0">
              <a:solidFill>
                <a:schemeClr val="tx1"/>
              </a:solidFill>
              <a:latin typeface="Roboto Slab Medium" panose="020F0502020204030204" pitchFamily="2" charset="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●對象：事業單位維護保養人員、現場操作人員等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C05BE4-6326-0543-B51B-B5C6FDCBF8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F186D5F-BBCB-823D-59D1-E33069163C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53645F02-2033-D6DF-7580-8CBCAD5D53D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18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8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爆炸: 八角 22">
            <a:extLst>
              <a:ext uri="{FF2B5EF4-FFF2-40B4-BE49-F238E27FC236}">
                <a16:creationId xmlns:a16="http://schemas.microsoft.com/office/drawing/2014/main" id="{A9E3E5A2-B3A0-D4A1-7779-1B22739171A7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FE30BF0-8374-A67B-AAA7-64678BA869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3791" y="4560464"/>
            <a:ext cx="895302" cy="8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暈邊緣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9310</TotalTime>
  <Words>4414</Words>
  <Application>Microsoft Office PowerPoint</Application>
  <PresentationFormat>寬螢幕</PresentationFormat>
  <Paragraphs>497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等线</vt:lpstr>
      <vt:lpstr>Microsoft Jhenghei</vt:lpstr>
      <vt:lpstr>Microsoft Jhenghei</vt:lpstr>
      <vt:lpstr>Aptos</vt:lpstr>
      <vt:lpstr>Arial</vt:lpstr>
      <vt:lpstr>Calibri</vt:lpstr>
      <vt:lpstr>Calibri Light</vt:lpstr>
      <vt:lpstr>Roboto Slab Medium</vt:lpstr>
      <vt:lpstr>Trebuchet MS</vt:lpstr>
      <vt:lpstr>Wingdings 2</vt:lpstr>
      <vt:lpstr>Wingdings 3</vt:lpstr>
      <vt:lpstr>HDOfficeLightV0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667</cp:revision>
  <cp:lastPrinted>2025-05-08T07:48:21Z</cp:lastPrinted>
  <dcterms:created xsi:type="dcterms:W3CDTF">2019-05-28T08:45:00Z</dcterms:created>
  <dcterms:modified xsi:type="dcterms:W3CDTF">2025-06-06T10:08:18Z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